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256" r:id="rId3"/>
    <p:sldId id="270" r:id="rId4"/>
    <p:sldId id="271" r:id="rId5"/>
    <p:sldId id="272" r:id="rId6"/>
    <p:sldId id="410" r:id="rId7"/>
    <p:sldId id="411" r:id="rId8"/>
    <p:sldId id="412" r:id="rId9"/>
    <p:sldId id="413" r:id="rId10"/>
    <p:sldId id="493" r:id="rId11"/>
    <p:sldId id="414" r:id="rId12"/>
    <p:sldId id="415" r:id="rId13"/>
    <p:sldId id="417" r:id="rId14"/>
    <p:sldId id="494" r:id="rId15"/>
    <p:sldId id="416" r:id="rId16"/>
    <p:sldId id="418" r:id="rId17"/>
    <p:sldId id="420" r:id="rId18"/>
    <p:sldId id="495" r:id="rId19"/>
    <p:sldId id="419" r:id="rId20"/>
    <p:sldId id="421" r:id="rId21"/>
    <p:sldId id="496" r:id="rId22"/>
    <p:sldId id="423" r:id="rId23"/>
    <p:sldId id="424" r:id="rId24"/>
    <p:sldId id="425" r:id="rId25"/>
    <p:sldId id="497" r:id="rId26"/>
    <p:sldId id="426" r:id="rId27"/>
    <p:sldId id="427" r:id="rId28"/>
    <p:sldId id="428" r:id="rId29"/>
    <p:sldId id="429" r:id="rId30"/>
    <p:sldId id="480" r:id="rId31"/>
    <p:sldId id="498" r:id="rId32"/>
    <p:sldId id="481" r:id="rId33"/>
    <p:sldId id="482" r:id="rId34"/>
    <p:sldId id="483" r:id="rId35"/>
    <p:sldId id="499" r:id="rId36"/>
    <p:sldId id="484" r:id="rId37"/>
    <p:sldId id="485" r:id="rId38"/>
    <p:sldId id="500" r:id="rId39"/>
    <p:sldId id="486" r:id="rId40"/>
    <p:sldId id="487" r:id="rId41"/>
    <p:sldId id="501" r:id="rId42"/>
    <p:sldId id="488" r:id="rId43"/>
    <p:sldId id="489" r:id="rId44"/>
    <p:sldId id="502" r:id="rId45"/>
    <p:sldId id="490" r:id="rId46"/>
    <p:sldId id="491" r:id="rId47"/>
    <p:sldId id="503" r:id="rId48"/>
    <p:sldId id="492" r:id="rId49"/>
    <p:sldId id="533" r:id="rId50"/>
    <p:sldId id="535" r:id="rId51"/>
    <p:sldId id="536" r:id="rId52"/>
    <p:sldId id="537" r:id="rId53"/>
    <p:sldId id="546" r:id="rId54"/>
    <p:sldId id="539" r:id="rId55"/>
    <p:sldId id="542" r:id="rId56"/>
    <p:sldId id="538" r:id="rId57"/>
    <p:sldId id="543" r:id="rId58"/>
    <p:sldId id="552" r:id="rId59"/>
    <p:sldId id="553" r:id="rId60"/>
    <p:sldId id="554" r:id="rId61"/>
    <p:sldId id="555" r:id="rId62"/>
    <p:sldId id="556" r:id="rId63"/>
    <p:sldId id="557" r:id="rId64"/>
    <p:sldId id="558" r:id="rId65"/>
    <p:sldId id="559" r:id="rId66"/>
    <p:sldId id="560" r:id="rId67"/>
    <p:sldId id="561" r:id="rId68"/>
    <p:sldId id="562" r:id="rId69"/>
    <p:sldId id="563" r:id="rId70"/>
    <p:sldId id="564" r:id="rId71"/>
    <p:sldId id="565" r:id="rId72"/>
    <p:sldId id="566" r:id="rId73"/>
    <p:sldId id="567" r:id="rId74"/>
    <p:sldId id="568" r:id="rId75"/>
    <p:sldId id="267" r:id="rId76"/>
  </p:sldIdLst>
  <p:sldSz cx="12192000" cy="6864350"/>
  <p:notesSz cx="12192000" cy="68643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CFCFC"/>
    <a:srgbClr val="21B6BB"/>
    <a:srgbClr val="333333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49"/>
        <p:guide pos="215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0" Type="http://schemas.openxmlformats.org/officeDocument/2006/relationships/tableStyles" Target="tableStyles.xml"/><Relationship Id="rId8" Type="http://schemas.openxmlformats.org/officeDocument/2006/relationships/slide" Target="slides/slide6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notesMaster" Target="notesMasters/notesMaster1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4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6695" y="858044"/>
            <a:ext cx="4118610" cy="231671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3468"/>
            <a:ext cx="9753600" cy="27028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9941"/>
            <a:ext cx="5283200" cy="3444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6519941"/>
            <a:ext cx="5283200" cy="3444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-6350" y="0"/>
            <a:ext cx="12198095" cy="685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43291" y="1688256"/>
            <a:ext cx="10111767" cy="1367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1" i="0">
                <a:solidFill>
                  <a:srgbClr val="21B6BB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4036"/>
            <a:ext cx="8538845" cy="1716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8" name="图片 7" descr="new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4500" y="0"/>
            <a:ext cx="2781300" cy="8286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1B6B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1B6B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8800"/>
            <a:ext cx="5306282" cy="4530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8800"/>
            <a:ext cx="5306282" cy="4530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1B6B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sp>
        <p:nvSpPr>
          <p:cNvPr id="6" name="object 3"/>
          <p:cNvSpPr/>
          <p:nvPr userDrawn="1"/>
        </p:nvSpPr>
        <p:spPr>
          <a:xfrm>
            <a:off x="10312" y="1004379"/>
            <a:ext cx="12188190" cy="0"/>
          </a:xfrm>
          <a:custGeom>
            <a:avLst/>
            <a:gdLst/>
            <a:ahLst/>
            <a:cxnLst/>
            <a:rect l="l" t="t" r="r" b="b"/>
            <a:pathLst>
              <a:path w="12188190">
                <a:moveTo>
                  <a:pt x="0" y="0"/>
                </a:moveTo>
                <a:lnTo>
                  <a:pt x="12187783" y="0"/>
                </a:lnTo>
              </a:path>
            </a:pathLst>
          </a:custGeom>
          <a:ln w="45720">
            <a:solidFill>
              <a:srgbClr val="21B6BB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 userDrawn="1"/>
        </p:nvSpPr>
        <p:spPr>
          <a:xfrm>
            <a:off x="482551" y="6238113"/>
            <a:ext cx="2016223" cy="472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sp>
        <p:nvSpPr>
          <p:cNvPr id="5" name="object 4"/>
          <p:cNvSpPr/>
          <p:nvPr userDrawn="1"/>
        </p:nvSpPr>
        <p:spPr>
          <a:xfrm>
            <a:off x="482551" y="6238113"/>
            <a:ext cx="2016223" cy="472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png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8095" cy="6859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6084709"/>
            <a:ext cx="12198350" cy="775335"/>
          </a:xfrm>
          <a:custGeom>
            <a:avLst/>
            <a:gdLst/>
            <a:ahLst/>
            <a:cxnLst/>
            <a:rect l="l" t="t" r="r" b="b"/>
            <a:pathLst>
              <a:path w="12198350" h="775334">
                <a:moveTo>
                  <a:pt x="12198096" y="0"/>
                </a:moveTo>
                <a:lnTo>
                  <a:pt x="0" y="0"/>
                </a:lnTo>
                <a:lnTo>
                  <a:pt x="0" y="774814"/>
                </a:lnTo>
                <a:lnTo>
                  <a:pt x="12198096" y="774814"/>
                </a:lnTo>
                <a:lnTo>
                  <a:pt x="12198096" y="0"/>
                </a:lnTo>
                <a:close/>
              </a:path>
            </a:pathLst>
          </a:custGeom>
          <a:solidFill>
            <a:srgbClr val="21B6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01775" y="2160525"/>
            <a:ext cx="3994798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1B6BB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917" y="1578800"/>
            <a:ext cx="10978515" cy="45304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83845"/>
            <a:ext cx="3903472" cy="343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83845"/>
            <a:ext cx="2805620" cy="343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2812" y="6383845"/>
            <a:ext cx="2805620" cy="343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pic>
        <p:nvPicPr>
          <p:cNvPr id="8" name="图片 7" descr="newlogo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4500" y="0"/>
            <a:ext cx="2781300" cy="8286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2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14.png"/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8095" cy="68595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4559" y="261442"/>
            <a:ext cx="1728189" cy="414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905671" y="6259473"/>
            <a:ext cx="1996439" cy="3898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</a:pPr>
            <a:r>
              <a:rPr sz="24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edu.51cto.</a:t>
            </a:r>
            <a:r>
              <a:rPr sz="2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om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99" y="4294098"/>
            <a:ext cx="12192635" cy="1369060"/>
          </a:xfrm>
          <a:custGeom>
            <a:avLst/>
            <a:gdLst/>
            <a:ahLst/>
            <a:cxnLst/>
            <a:rect l="l" t="t" r="r" b="b"/>
            <a:pathLst>
              <a:path w="12192635" h="1369060">
                <a:moveTo>
                  <a:pt x="12192596" y="0"/>
                </a:moveTo>
                <a:lnTo>
                  <a:pt x="0" y="0"/>
                </a:lnTo>
                <a:lnTo>
                  <a:pt x="0" y="1368463"/>
                </a:lnTo>
                <a:lnTo>
                  <a:pt x="12192596" y="1368463"/>
                </a:lnTo>
                <a:lnTo>
                  <a:pt x="12192596" y="0"/>
                </a:lnTo>
                <a:close/>
              </a:path>
            </a:pathLst>
          </a:custGeom>
          <a:solidFill>
            <a:srgbClr val="21B6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93" y="0"/>
            <a:ext cx="12192601" cy="4296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2549" y="405460"/>
            <a:ext cx="4088548" cy="2001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79347" y="5279135"/>
            <a:ext cx="2163317" cy="6835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00477" y="5279135"/>
            <a:ext cx="3180575" cy="683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60719" y="5279135"/>
            <a:ext cx="2584703" cy="6835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603235" y="5279135"/>
            <a:ext cx="1351787" cy="683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12835" y="5279135"/>
            <a:ext cx="1885949" cy="6835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56597" y="5279135"/>
            <a:ext cx="1961387" cy="6835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37615" y="4577080"/>
            <a:ext cx="1008062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sz="48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HTML5+CSS3跨平台软件开发技术</a:t>
            </a:r>
            <a:endParaRPr sz="4800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 descr="top_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80" y="5668645"/>
            <a:ext cx="5410200" cy="11049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49596" y="80645"/>
            <a:ext cx="1823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search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368300"/>
            <a:ext cx="2915920" cy="6320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368300"/>
            <a:ext cx="2915920" cy="6320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96000" y="6022975"/>
            <a:ext cx="7620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408160" y="6022975"/>
            <a:ext cx="7620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117850" y="2770505"/>
            <a:ext cx="788670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3600" b="1">
                <a:solidFill>
                  <a:schemeClr val="accent3"/>
                </a:solidFill>
                <a:effectLst/>
              </a:rPr>
              <a:t>http://106.54.235.164</a:t>
            </a:r>
            <a:r>
              <a:rPr lang="en-US" altLang="zh-CN" sz="3600" b="1">
                <a:solidFill>
                  <a:schemeClr val="accent3"/>
                </a:solidFill>
                <a:effectLst/>
              </a:rPr>
              <a:t>:8080</a:t>
            </a:r>
            <a:r>
              <a:rPr lang="zh-CN" altLang="en-US" sz="3600" b="1">
                <a:solidFill>
                  <a:schemeClr val="accent3"/>
                </a:solidFill>
                <a:effectLst/>
              </a:rPr>
              <a:t>/search.html</a:t>
            </a:r>
            <a:endParaRPr lang="zh-CN" altLang="en-US" sz="3600" b="1"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ldLvl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68341" y="172085"/>
            <a:ext cx="15862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email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3355" y="3278505"/>
            <a:ext cx="10390505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它看起来是一个文本输入框，可以输入一个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电子邮件地址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在移动设备上有额外的特性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7305" y="1388110"/>
            <a:ext cx="5194300" cy="16732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68341" y="172085"/>
            <a:ext cx="15862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email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3580" y="1667510"/>
            <a:ext cx="9176385" cy="33064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68341" y="172085"/>
            <a:ext cx="15862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email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170" y="104140"/>
            <a:ext cx="3070860" cy="66567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08170" y="4136390"/>
            <a:ext cx="2947035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68341" y="172085"/>
            <a:ext cx="15862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email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1520825"/>
            <a:ext cx="6029325" cy="45739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" y="2482215"/>
            <a:ext cx="2327275" cy="190055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23306" y="172085"/>
            <a:ext cx="8763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url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3355" y="3278505"/>
            <a:ext cx="942340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它看起来是一个文本输入框，可以输入一个</a:t>
            </a:r>
            <a:r>
              <a:rPr lang="en-US" altLang="zh-CN" sz="3200" b="1">
                <a:solidFill>
                  <a:srgbClr val="00B050"/>
                </a:solidFill>
                <a:effectLst/>
              </a:rPr>
              <a:t>URL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地址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在移动设备上有额外的特性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6195" y="1329690"/>
            <a:ext cx="4955540" cy="17919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23306" y="172085"/>
            <a:ext cx="8763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url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015" y="1852295"/>
            <a:ext cx="7732395" cy="31597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23306" y="172085"/>
            <a:ext cx="8763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url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95" y="124460"/>
            <a:ext cx="3052445" cy="66154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22800" y="4146550"/>
            <a:ext cx="2947035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23306" y="172085"/>
            <a:ext cx="8763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url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2482215"/>
            <a:ext cx="2327275" cy="1900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20" y="1192530"/>
            <a:ext cx="6325235" cy="47694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39816" y="172085"/>
            <a:ext cx="8432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tel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3355" y="3278505"/>
            <a:ext cx="9573895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它看起来是一个文本输入框，可以输入一个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电话号码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在移动设备上有额外的特性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9390" y="1325245"/>
            <a:ext cx="4827905" cy="19532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5671" y="6259473"/>
            <a:ext cx="1996439" cy="3898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</a:pPr>
            <a:r>
              <a:rPr sz="24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edu.51cto.</a:t>
            </a:r>
            <a:r>
              <a:rPr sz="2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om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99" y="3253270"/>
            <a:ext cx="12192635" cy="0"/>
          </a:xfrm>
          <a:custGeom>
            <a:avLst/>
            <a:gdLst/>
            <a:ahLst/>
            <a:cxnLst/>
            <a:rect l="l" t="t" r="r" b="b"/>
            <a:pathLst>
              <a:path w="12192635">
                <a:moveTo>
                  <a:pt x="0" y="0"/>
                </a:moveTo>
                <a:lnTo>
                  <a:pt x="12192596" y="0"/>
                </a:lnTo>
              </a:path>
            </a:pathLst>
          </a:custGeom>
          <a:solidFill>
            <a:srgbClr val="21B6BB"/>
          </a:solidFill>
          <a:ln w="72009">
            <a:solidFill>
              <a:srgbClr val="21B6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>
            <p:custDataLst>
              <p:tags r:id="rId1"/>
            </p:custDataLst>
          </p:nvPr>
        </p:nvSpPr>
        <p:spPr>
          <a:xfrm>
            <a:off x="1126997" y="1717548"/>
            <a:ext cx="2815589" cy="2816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>
            <p:custDataLst>
              <p:tags r:id="rId3"/>
            </p:custDataLst>
          </p:nvPr>
        </p:nvSpPr>
        <p:spPr>
          <a:xfrm>
            <a:off x="1274639" y="1864964"/>
            <a:ext cx="2520276" cy="2520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74639" y="1864964"/>
            <a:ext cx="2520315" cy="2520950"/>
          </a:xfrm>
          <a:custGeom>
            <a:avLst/>
            <a:gdLst/>
            <a:ahLst/>
            <a:cxnLst/>
            <a:rect l="l" t="t" r="r" b="b"/>
            <a:pathLst>
              <a:path w="2520315" h="2520950">
                <a:moveTo>
                  <a:pt x="0" y="1260436"/>
                </a:moveTo>
                <a:lnTo>
                  <a:pt x="909" y="1212090"/>
                </a:lnTo>
                <a:lnTo>
                  <a:pt x="3618" y="1164203"/>
                </a:lnTo>
                <a:lnTo>
                  <a:pt x="8091" y="1116810"/>
                </a:lnTo>
                <a:lnTo>
                  <a:pt x="14298" y="1069942"/>
                </a:lnTo>
                <a:lnTo>
                  <a:pt x="22204" y="1023632"/>
                </a:lnTo>
                <a:lnTo>
                  <a:pt x="31779" y="977913"/>
                </a:lnTo>
                <a:lnTo>
                  <a:pt x="42988" y="932818"/>
                </a:lnTo>
                <a:lnTo>
                  <a:pt x="55800" y="888379"/>
                </a:lnTo>
                <a:lnTo>
                  <a:pt x="70181" y="844628"/>
                </a:lnTo>
                <a:lnTo>
                  <a:pt x="86100" y="801599"/>
                </a:lnTo>
                <a:lnTo>
                  <a:pt x="103523" y="759324"/>
                </a:lnTo>
                <a:lnTo>
                  <a:pt x="122418" y="717836"/>
                </a:lnTo>
                <a:lnTo>
                  <a:pt x="142752" y="677167"/>
                </a:lnTo>
                <a:lnTo>
                  <a:pt x="164492" y="637350"/>
                </a:lnTo>
                <a:lnTo>
                  <a:pt x="187607" y="598418"/>
                </a:lnTo>
                <a:lnTo>
                  <a:pt x="212062" y="560403"/>
                </a:lnTo>
                <a:lnTo>
                  <a:pt x="237827" y="523338"/>
                </a:lnTo>
                <a:lnTo>
                  <a:pt x="264867" y="487256"/>
                </a:lnTo>
                <a:lnTo>
                  <a:pt x="293151" y="452188"/>
                </a:lnTo>
                <a:lnTo>
                  <a:pt x="322646" y="418169"/>
                </a:lnTo>
                <a:lnTo>
                  <a:pt x="353319" y="385230"/>
                </a:lnTo>
                <a:lnTo>
                  <a:pt x="385137" y="353404"/>
                </a:lnTo>
                <a:lnTo>
                  <a:pt x="418068" y="322724"/>
                </a:lnTo>
                <a:lnTo>
                  <a:pt x="452080" y="293222"/>
                </a:lnTo>
                <a:lnTo>
                  <a:pt x="487139" y="264932"/>
                </a:lnTo>
                <a:lnTo>
                  <a:pt x="523213" y="237885"/>
                </a:lnTo>
                <a:lnTo>
                  <a:pt x="560269" y="212114"/>
                </a:lnTo>
                <a:lnTo>
                  <a:pt x="598276" y="187652"/>
                </a:lnTo>
                <a:lnTo>
                  <a:pt x="637199" y="164532"/>
                </a:lnTo>
                <a:lnTo>
                  <a:pt x="677007" y="142786"/>
                </a:lnTo>
                <a:lnTo>
                  <a:pt x="717666" y="122447"/>
                </a:lnTo>
                <a:lnTo>
                  <a:pt x="759145" y="103548"/>
                </a:lnTo>
                <a:lnTo>
                  <a:pt x="801410" y="86121"/>
                </a:lnTo>
                <a:lnTo>
                  <a:pt x="844429" y="70198"/>
                </a:lnTo>
                <a:lnTo>
                  <a:pt x="888170" y="55814"/>
                </a:lnTo>
                <a:lnTo>
                  <a:pt x="932599" y="42999"/>
                </a:lnTo>
                <a:lnTo>
                  <a:pt x="977684" y="31787"/>
                </a:lnTo>
                <a:lnTo>
                  <a:pt x="1023393" y="22210"/>
                </a:lnTo>
                <a:lnTo>
                  <a:pt x="1069692" y="14301"/>
                </a:lnTo>
                <a:lnTo>
                  <a:pt x="1116549" y="8093"/>
                </a:lnTo>
                <a:lnTo>
                  <a:pt x="1163932" y="3618"/>
                </a:lnTo>
                <a:lnTo>
                  <a:pt x="1211808" y="910"/>
                </a:lnTo>
                <a:lnTo>
                  <a:pt x="1260144" y="0"/>
                </a:lnTo>
                <a:lnTo>
                  <a:pt x="1308480" y="910"/>
                </a:lnTo>
                <a:lnTo>
                  <a:pt x="1356355" y="3618"/>
                </a:lnTo>
                <a:lnTo>
                  <a:pt x="1403737" y="8093"/>
                </a:lnTo>
                <a:lnTo>
                  <a:pt x="1450594" y="14301"/>
                </a:lnTo>
                <a:lnTo>
                  <a:pt x="1496892" y="22210"/>
                </a:lnTo>
                <a:lnTo>
                  <a:pt x="1542600" y="31787"/>
                </a:lnTo>
                <a:lnTo>
                  <a:pt x="1587685" y="42999"/>
                </a:lnTo>
                <a:lnTo>
                  <a:pt x="1632113" y="55814"/>
                </a:lnTo>
                <a:lnTo>
                  <a:pt x="1675853" y="70198"/>
                </a:lnTo>
                <a:lnTo>
                  <a:pt x="1718872" y="86121"/>
                </a:lnTo>
                <a:lnTo>
                  <a:pt x="1761136" y="103548"/>
                </a:lnTo>
                <a:lnTo>
                  <a:pt x="1802615" y="122447"/>
                </a:lnTo>
                <a:lnTo>
                  <a:pt x="1843274" y="142786"/>
                </a:lnTo>
                <a:lnTo>
                  <a:pt x="1883081" y="164532"/>
                </a:lnTo>
                <a:lnTo>
                  <a:pt x="1922004" y="187652"/>
                </a:lnTo>
                <a:lnTo>
                  <a:pt x="1960010" y="212114"/>
                </a:lnTo>
                <a:lnTo>
                  <a:pt x="1997066" y="237885"/>
                </a:lnTo>
                <a:lnTo>
                  <a:pt x="2033139" y="264932"/>
                </a:lnTo>
                <a:lnTo>
                  <a:pt x="2068198" y="293222"/>
                </a:lnTo>
                <a:lnTo>
                  <a:pt x="2102209" y="322724"/>
                </a:lnTo>
                <a:lnTo>
                  <a:pt x="2135140" y="353404"/>
                </a:lnTo>
                <a:lnTo>
                  <a:pt x="2166959" y="385230"/>
                </a:lnTo>
                <a:lnTo>
                  <a:pt x="2197631" y="418169"/>
                </a:lnTo>
                <a:lnTo>
                  <a:pt x="2227126" y="452188"/>
                </a:lnTo>
                <a:lnTo>
                  <a:pt x="2255409" y="487256"/>
                </a:lnTo>
                <a:lnTo>
                  <a:pt x="2282450" y="523338"/>
                </a:lnTo>
                <a:lnTo>
                  <a:pt x="2308214" y="560403"/>
                </a:lnTo>
                <a:lnTo>
                  <a:pt x="2332670" y="598418"/>
                </a:lnTo>
                <a:lnTo>
                  <a:pt x="2355784" y="637350"/>
                </a:lnTo>
                <a:lnTo>
                  <a:pt x="2377525" y="677167"/>
                </a:lnTo>
                <a:lnTo>
                  <a:pt x="2397859" y="717836"/>
                </a:lnTo>
                <a:lnTo>
                  <a:pt x="2416753" y="759324"/>
                </a:lnTo>
                <a:lnTo>
                  <a:pt x="2434176" y="801599"/>
                </a:lnTo>
                <a:lnTo>
                  <a:pt x="2450095" y="844628"/>
                </a:lnTo>
                <a:lnTo>
                  <a:pt x="2464476" y="888379"/>
                </a:lnTo>
                <a:lnTo>
                  <a:pt x="2477288" y="932818"/>
                </a:lnTo>
                <a:lnTo>
                  <a:pt x="2488497" y="977913"/>
                </a:lnTo>
                <a:lnTo>
                  <a:pt x="2498072" y="1023632"/>
                </a:lnTo>
                <a:lnTo>
                  <a:pt x="2505978" y="1069942"/>
                </a:lnTo>
                <a:lnTo>
                  <a:pt x="2512185" y="1116810"/>
                </a:lnTo>
                <a:lnTo>
                  <a:pt x="2516658" y="1164203"/>
                </a:lnTo>
                <a:lnTo>
                  <a:pt x="2519366" y="1212090"/>
                </a:lnTo>
                <a:lnTo>
                  <a:pt x="2520276" y="1260436"/>
                </a:lnTo>
                <a:lnTo>
                  <a:pt x="2519366" y="1308783"/>
                </a:lnTo>
                <a:lnTo>
                  <a:pt x="2516658" y="1356670"/>
                </a:lnTo>
                <a:lnTo>
                  <a:pt x="2512185" y="1404063"/>
                </a:lnTo>
                <a:lnTo>
                  <a:pt x="2505978" y="1450931"/>
                </a:lnTo>
                <a:lnTo>
                  <a:pt x="2498072" y="1497241"/>
                </a:lnTo>
                <a:lnTo>
                  <a:pt x="2488497" y="1542959"/>
                </a:lnTo>
                <a:lnTo>
                  <a:pt x="2477288" y="1588055"/>
                </a:lnTo>
                <a:lnTo>
                  <a:pt x="2464476" y="1632494"/>
                </a:lnTo>
                <a:lnTo>
                  <a:pt x="2450095" y="1676244"/>
                </a:lnTo>
                <a:lnTo>
                  <a:pt x="2434176" y="1719273"/>
                </a:lnTo>
                <a:lnTo>
                  <a:pt x="2416753" y="1761548"/>
                </a:lnTo>
                <a:lnTo>
                  <a:pt x="2397859" y="1803037"/>
                </a:lnTo>
                <a:lnTo>
                  <a:pt x="2377525" y="1843705"/>
                </a:lnTo>
                <a:lnTo>
                  <a:pt x="2355784" y="1883522"/>
                </a:lnTo>
                <a:lnTo>
                  <a:pt x="2332670" y="1922455"/>
                </a:lnTo>
                <a:lnTo>
                  <a:pt x="2308214" y="1960470"/>
                </a:lnTo>
                <a:lnTo>
                  <a:pt x="2282450" y="1997535"/>
                </a:lnTo>
                <a:lnTo>
                  <a:pt x="2255409" y="2033617"/>
                </a:lnTo>
                <a:lnTo>
                  <a:pt x="2227126" y="2068684"/>
                </a:lnTo>
                <a:lnTo>
                  <a:pt x="2197631" y="2102704"/>
                </a:lnTo>
                <a:lnTo>
                  <a:pt x="2166959" y="2135643"/>
                </a:lnTo>
                <a:lnTo>
                  <a:pt x="2135140" y="2167469"/>
                </a:lnTo>
                <a:lnTo>
                  <a:pt x="2102209" y="2198149"/>
                </a:lnTo>
                <a:lnTo>
                  <a:pt x="2068198" y="2227651"/>
                </a:lnTo>
                <a:lnTo>
                  <a:pt x="2033139" y="2255941"/>
                </a:lnTo>
                <a:lnTo>
                  <a:pt x="1997066" y="2282988"/>
                </a:lnTo>
                <a:lnTo>
                  <a:pt x="1960010" y="2308759"/>
                </a:lnTo>
                <a:lnTo>
                  <a:pt x="1922004" y="2333221"/>
                </a:lnTo>
                <a:lnTo>
                  <a:pt x="1883081" y="2356341"/>
                </a:lnTo>
                <a:lnTo>
                  <a:pt x="1843274" y="2378086"/>
                </a:lnTo>
                <a:lnTo>
                  <a:pt x="1802615" y="2398425"/>
                </a:lnTo>
                <a:lnTo>
                  <a:pt x="1761136" y="2417325"/>
                </a:lnTo>
                <a:lnTo>
                  <a:pt x="1718872" y="2434752"/>
                </a:lnTo>
                <a:lnTo>
                  <a:pt x="1675853" y="2450674"/>
                </a:lnTo>
                <a:lnTo>
                  <a:pt x="1632113" y="2465059"/>
                </a:lnTo>
                <a:lnTo>
                  <a:pt x="1587685" y="2477874"/>
                </a:lnTo>
                <a:lnTo>
                  <a:pt x="1542600" y="2489086"/>
                </a:lnTo>
                <a:lnTo>
                  <a:pt x="1496892" y="2498663"/>
                </a:lnTo>
                <a:lnTo>
                  <a:pt x="1450594" y="2506572"/>
                </a:lnTo>
                <a:lnTo>
                  <a:pt x="1403737" y="2512780"/>
                </a:lnTo>
                <a:lnTo>
                  <a:pt x="1356355" y="2517254"/>
                </a:lnTo>
                <a:lnTo>
                  <a:pt x="1308480" y="2519963"/>
                </a:lnTo>
                <a:lnTo>
                  <a:pt x="1260144" y="2520873"/>
                </a:lnTo>
                <a:lnTo>
                  <a:pt x="1211808" y="2519963"/>
                </a:lnTo>
                <a:lnTo>
                  <a:pt x="1163932" y="2517254"/>
                </a:lnTo>
                <a:lnTo>
                  <a:pt x="1116549" y="2512780"/>
                </a:lnTo>
                <a:lnTo>
                  <a:pt x="1069692" y="2506572"/>
                </a:lnTo>
                <a:lnTo>
                  <a:pt x="1023393" y="2498663"/>
                </a:lnTo>
                <a:lnTo>
                  <a:pt x="977684" y="2489086"/>
                </a:lnTo>
                <a:lnTo>
                  <a:pt x="932599" y="2477874"/>
                </a:lnTo>
                <a:lnTo>
                  <a:pt x="888170" y="2465059"/>
                </a:lnTo>
                <a:lnTo>
                  <a:pt x="844429" y="2450674"/>
                </a:lnTo>
                <a:lnTo>
                  <a:pt x="801410" y="2434752"/>
                </a:lnTo>
                <a:lnTo>
                  <a:pt x="759145" y="2417325"/>
                </a:lnTo>
                <a:lnTo>
                  <a:pt x="717666" y="2398425"/>
                </a:lnTo>
                <a:lnTo>
                  <a:pt x="677007" y="2378086"/>
                </a:lnTo>
                <a:lnTo>
                  <a:pt x="637199" y="2356341"/>
                </a:lnTo>
                <a:lnTo>
                  <a:pt x="598276" y="2333221"/>
                </a:lnTo>
                <a:lnTo>
                  <a:pt x="560269" y="2308759"/>
                </a:lnTo>
                <a:lnTo>
                  <a:pt x="523213" y="2282988"/>
                </a:lnTo>
                <a:lnTo>
                  <a:pt x="487139" y="2255941"/>
                </a:lnTo>
                <a:lnTo>
                  <a:pt x="452080" y="2227651"/>
                </a:lnTo>
                <a:lnTo>
                  <a:pt x="418068" y="2198149"/>
                </a:lnTo>
                <a:lnTo>
                  <a:pt x="385137" y="2167469"/>
                </a:lnTo>
                <a:lnTo>
                  <a:pt x="353319" y="2135643"/>
                </a:lnTo>
                <a:lnTo>
                  <a:pt x="322646" y="2102704"/>
                </a:lnTo>
                <a:lnTo>
                  <a:pt x="293151" y="2068684"/>
                </a:lnTo>
                <a:lnTo>
                  <a:pt x="264867" y="2033617"/>
                </a:lnTo>
                <a:lnTo>
                  <a:pt x="237827" y="1997535"/>
                </a:lnTo>
                <a:lnTo>
                  <a:pt x="212062" y="1960470"/>
                </a:lnTo>
                <a:lnTo>
                  <a:pt x="187607" y="1922455"/>
                </a:lnTo>
                <a:lnTo>
                  <a:pt x="164492" y="1883522"/>
                </a:lnTo>
                <a:lnTo>
                  <a:pt x="142752" y="1843705"/>
                </a:lnTo>
                <a:lnTo>
                  <a:pt x="122418" y="1803037"/>
                </a:lnTo>
                <a:lnTo>
                  <a:pt x="103523" y="1761548"/>
                </a:lnTo>
                <a:lnTo>
                  <a:pt x="86100" y="1719273"/>
                </a:lnTo>
                <a:lnTo>
                  <a:pt x="70181" y="1676244"/>
                </a:lnTo>
                <a:lnTo>
                  <a:pt x="55800" y="1632494"/>
                </a:lnTo>
                <a:lnTo>
                  <a:pt x="42988" y="1588055"/>
                </a:lnTo>
                <a:lnTo>
                  <a:pt x="31779" y="1542959"/>
                </a:lnTo>
                <a:lnTo>
                  <a:pt x="22204" y="1497241"/>
                </a:lnTo>
                <a:lnTo>
                  <a:pt x="14298" y="1450931"/>
                </a:lnTo>
                <a:lnTo>
                  <a:pt x="8091" y="1404063"/>
                </a:lnTo>
                <a:lnTo>
                  <a:pt x="3618" y="1356670"/>
                </a:lnTo>
                <a:lnTo>
                  <a:pt x="909" y="1308783"/>
                </a:lnTo>
                <a:lnTo>
                  <a:pt x="0" y="1260436"/>
                </a:lnTo>
                <a:close/>
              </a:path>
            </a:pathLst>
          </a:custGeom>
          <a:ln w="38100">
            <a:solidFill>
              <a:srgbClr val="21B6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25" y="1435735"/>
            <a:ext cx="2802890" cy="355092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635" y="6113145"/>
            <a:ext cx="12192635" cy="731520"/>
          </a:xfrm>
          <a:prstGeom prst="rect">
            <a:avLst/>
          </a:prstGeom>
          <a:solidFill>
            <a:srgbClr val="21B6BB"/>
          </a:solidFill>
          <a:ln>
            <a:solidFill>
              <a:srgbClr val="21B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object 4"/>
          <p:cNvSpPr/>
          <p:nvPr userDrawn="1"/>
        </p:nvSpPr>
        <p:spPr>
          <a:xfrm>
            <a:off x="482551" y="6238113"/>
            <a:ext cx="2016223" cy="472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矩形 19"/>
          <p:cNvSpPr/>
          <p:nvPr/>
        </p:nvSpPr>
        <p:spPr>
          <a:xfrm>
            <a:off x="5818505" y="2423160"/>
            <a:ext cx="42773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3.HTML5</a:t>
            </a:r>
            <a:r>
              <a:rPr lang="zh-CN" altLang="en-US" sz="48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的表单</a:t>
            </a:r>
            <a:endParaRPr lang="zh-CN" altLang="en-US" sz="48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23306" y="172085"/>
            <a:ext cx="8763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url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460" y="172085"/>
            <a:ext cx="3052445" cy="66154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39360" y="4653280"/>
            <a:ext cx="2136140" cy="20491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39816" y="172085"/>
            <a:ext cx="8432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tel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2482215"/>
            <a:ext cx="2327275" cy="190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65" y="1151255"/>
            <a:ext cx="6456045" cy="48494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69891" y="172085"/>
            <a:ext cx="21831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number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3355" y="3278505"/>
            <a:ext cx="9573895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专门用来输入一个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数值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的输入框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右侧有一组上下箭头，用来控制文本框中数值的大小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6170" y="1344295"/>
            <a:ext cx="5168265" cy="181165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69891" y="172085"/>
            <a:ext cx="21831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number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0" y="1588770"/>
            <a:ext cx="7533005" cy="330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69891" y="172085"/>
            <a:ext cx="21831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number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220" y="172085"/>
            <a:ext cx="3013075" cy="65297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73370" y="4582795"/>
            <a:ext cx="2136140" cy="20491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69891" y="172085"/>
            <a:ext cx="21831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sym typeface="+mn-ea"/>
              </a:rPr>
              <a:t>number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2482215"/>
            <a:ext cx="2327275" cy="1900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20" y="1155065"/>
            <a:ext cx="6363970" cy="47574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60404" y="172085"/>
            <a:ext cx="160210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range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95065" y="3643630"/>
            <a:ext cx="549084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通过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滑动条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显示一个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数值范围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755" y="1517015"/>
            <a:ext cx="5484495" cy="19145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60404" y="172085"/>
            <a:ext cx="160210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sym typeface="+mn-ea"/>
              </a:rPr>
              <a:t>range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2615" y="1923415"/>
            <a:ext cx="5665470" cy="26123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03597" y="172085"/>
            <a:ext cx="131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date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50260" y="3613150"/>
            <a:ext cx="67157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在弹出的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日历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中选择一个具体的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日期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460" y="1431290"/>
            <a:ext cx="4503420" cy="18516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03597" y="172085"/>
            <a:ext cx="131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date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6425" y="1528445"/>
            <a:ext cx="6502400" cy="38074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68750" y="1491615"/>
            <a:ext cx="5007610" cy="42462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571500" indent="-571500" algn="l">
              <a:lnSpc>
                <a:spcPct val="150000"/>
              </a:lnSpc>
              <a:spcAft>
                <a:spcPts val="0"/>
              </a:spcAft>
              <a:buClr>
                <a:srgbClr val="21B6BB"/>
              </a:buClr>
              <a:buFont typeface="Wingdings" panose="05000000000000000000" charset="0"/>
              <a:buChar char="u"/>
            </a:pPr>
            <a:r>
              <a:rPr lang="en-US" altLang="zh-CN" sz="36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新增input类型</a:t>
            </a:r>
            <a:endParaRPr lang="en-US" altLang="zh-CN" sz="36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B6BB"/>
              </a:buClr>
              <a:buFont typeface="Wingdings" panose="05000000000000000000" charset="0"/>
              <a:buChar char="u"/>
            </a:pPr>
            <a:r>
              <a:rPr lang="en-US" altLang="zh-CN" sz="36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新增表单元素</a:t>
            </a:r>
            <a:endParaRPr lang="en-US" altLang="zh-CN" sz="36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l">
              <a:lnSpc>
                <a:spcPct val="150000"/>
              </a:lnSpc>
              <a:spcBef>
                <a:spcPts val="0"/>
              </a:spcBef>
              <a:buClr>
                <a:srgbClr val="21B6BB"/>
              </a:buClr>
              <a:buFont typeface="Wingdings" panose="05000000000000000000" charset="0"/>
              <a:buChar char="u"/>
            </a:pPr>
            <a:r>
              <a:rPr lang="en-US" altLang="zh-CN" sz="36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</a:t>
            </a:r>
            <a:r>
              <a:rPr lang="zh-CN" altLang="en-US" sz="36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表单验证</a:t>
            </a:r>
            <a:endParaRPr lang="zh-CN" altLang="en-US" sz="36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l">
              <a:lnSpc>
                <a:spcPct val="150000"/>
              </a:lnSpc>
              <a:buClr>
                <a:srgbClr val="21B6BB"/>
              </a:buClr>
              <a:buFont typeface="Wingdings" panose="05000000000000000000" charset="0"/>
              <a:buChar char="u"/>
            </a:pPr>
            <a:endParaRPr lang="zh-CN" altLang="en-US" sz="36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 algn="l">
              <a:lnSpc>
                <a:spcPct val="150000"/>
              </a:lnSpc>
              <a:buClr>
                <a:srgbClr val="21B6BB"/>
              </a:buClr>
              <a:buFont typeface="Wingdings" panose="05000000000000000000" charset="0"/>
              <a:buChar char="u"/>
            </a:pPr>
            <a:endParaRPr lang="en-US" altLang="zh-CN" sz="36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19750" y="84455"/>
            <a:ext cx="156083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>
              <a:spcAft>
                <a:spcPts val="0"/>
              </a:spcAft>
            </a:pPr>
            <a:r>
              <a:rPr lang="zh-CN" altLang="en-US" sz="5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目录</a:t>
            </a:r>
            <a:endParaRPr lang="zh-CN" altLang="en-US" sz="5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03596" y="172085"/>
            <a:ext cx="131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date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90" y="172085"/>
            <a:ext cx="3061335" cy="66338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26890" y="4187190"/>
            <a:ext cx="3061970" cy="24853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03596" y="172085"/>
            <a:ext cx="131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sym typeface="+mn-ea"/>
              </a:rPr>
              <a:t>date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535" y="2482215"/>
            <a:ext cx="2327275" cy="1900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85" y="1570355"/>
            <a:ext cx="3895725" cy="4281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85" y="1357630"/>
            <a:ext cx="3573145" cy="449389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28324" y="172085"/>
            <a:ext cx="186626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month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38270" y="3765550"/>
            <a:ext cx="38576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选择一个具体的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月份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0260" y="1807845"/>
            <a:ext cx="4860290" cy="15430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28324" y="172085"/>
            <a:ext cx="186626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month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0" y="1628140"/>
            <a:ext cx="5842000" cy="381190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28324" y="172085"/>
            <a:ext cx="186626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month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172085"/>
            <a:ext cx="3033395" cy="6574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37050" y="3832225"/>
            <a:ext cx="3061970" cy="277939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92472" y="172085"/>
            <a:ext cx="15379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week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66920" y="3684270"/>
            <a:ext cx="38576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选择一个具体的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星期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5825" y="1475740"/>
            <a:ext cx="5647055" cy="202501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92472" y="172085"/>
            <a:ext cx="15379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week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7865" y="1657350"/>
            <a:ext cx="6385560" cy="35502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92472" y="172085"/>
            <a:ext cx="15379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week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68580"/>
            <a:ext cx="3084830" cy="66859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50385" y="3822065"/>
            <a:ext cx="3061970" cy="277939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88039" y="172085"/>
            <a:ext cx="134683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time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66920" y="3684270"/>
            <a:ext cx="38576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填写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一个具体的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时间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015" y="1433830"/>
            <a:ext cx="6908800" cy="2159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88039" y="172085"/>
            <a:ext cx="134683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time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940" y="2097405"/>
            <a:ext cx="7289165" cy="254825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976246" y="2605405"/>
            <a:ext cx="623824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>
              <a:spcAft>
                <a:spcPts val="0"/>
              </a:spcAft>
            </a:pPr>
            <a:r>
              <a:rPr lang="zh-CN" altLang="en-US" sz="6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新增的</a:t>
            </a:r>
            <a:r>
              <a:rPr lang="en-US" altLang="zh-CN" sz="6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input</a:t>
            </a:r>
            <a:r>
              <a:rPr lang="zh-CN" altLang="en-US" sz="6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类型</a:t>
            </a:r>
            <a:endParaRPr lang="zh-CN" altLang="en-US" sz="6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88039" y="172085"/>
            <a:ext cx="134683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time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170" y="172085"/>
            <a:ext cx="3042920" cy="65951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73220" y="4136390"/>
            <a:ext cx="3061970" cy="250571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88337" y="172085"/>
            <a:ext cx="67462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datetime-local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和</a:t>
            </a: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datetime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06415" y="2160270"/>
            <a:ext cx="4830445" cy="7372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选择日期和时间</a:t>
            </a:r>
            <a:r>
              <a:rPr lang="zh-CN" altLang="en-US" sz="2800" b="1">
                <a:solidFill>
                  <a:srgbClr val="00B050"/>
                </a:solidFill>
                <a:effectLst/>
              </a:rPr>
              <a:t>（本地时间）</a:t>
            </a:r>
            <a:endParaRPr lang="zh-CN" altLang="en-US" sz="2800" b="1">
              <a:solidFill>
                <a:srgbClr val="00B05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795" y="1957705"/>
            <a:ext cx="4960620" cy="1082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5" y="3514725"/>
            <a:ext cx="4607560" cy="11938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06415" y="3743325"/>
            <a:ext cx="6133465" cy="73723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选择日期和时间</a:t>
            </a:r>
            <a:r>
              <a:rPr lang="zh-CN" altLang="en-US" sz="2800" b="1">
                <a:solidFill>
                  <a:srgbClr val="00B050"/>
                </a:solidFill>
                <a:effectLst/>
              </a:rPr>
              <a:t>（</a:t>
            </a:r>
            <a:r>
              <a:rPr lang="en-US" altLang="zh-CN" sz="2800" b="1">
                <a:solidFill>
                  <a:srgbClr val="00B050"/>
                </a:solidFill>
                <a:effectLst/>
              </a:rPr>
              <a:t>UTC</a:t>
            </a:r>
            <a:r>
              <a:rPr lang="zh-CN" altLang="en-US" sz="2800" b="1">
                <a:solidFill>
                  <a:srgbClr val="00B050"/>
                </a:solidFill>
                <a:effectLst/>
              </a:rPr>
              <a:t>世界标准时间）</a:t>
            </a:r>
            <a:endParaRPr lang="zh-CN" altLang="en-US" sz="2800" b="1">
              <a:solidFill>
                <a:srgbClr val="00B050"/>
              </a:solidFill>
              <a:effectLst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5" y="5019040"/>
            <a:ext cx="5570220" cy="7010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88337" y="172085"/>
            <a:ext cx="67462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sym typeface="+mn-ea"/>
              </a:rPr>
              <a:t>datetime-local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sym typeface="+mn-ea"/>
              </a:rPr>
              <a:t>和</a:t>
            </a: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sym typeface="+mn-ea"/>
              </a:rPr>
              <a:t>datetime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7510" y="1684020"/>
            <a:ext cx="6489700" cy="37496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88337" y="172085"/>
            <a:ext cx="67462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sym typeface="+mn-ea"/>
              </a:rPr>
              <a:t>datetime-local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sym typeface="+mn-ea"/>
              </a:rPr>
              <a:t>和</a:t>
            </a: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sym typeface="+mn-ea"/>
              </a:rPr>
              <a:t>datetime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170" y="172085"/>
            <a:ext cx="3102610" cy="67233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08170" y="1935480"/>
            <a:ext cx="3061970" cy="47974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33112" y="172085"/>
            <a:ext cx="14566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color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55645" y="3724910"/>
            <a:ext cx="630745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在弹出的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颜色面板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中选择一个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颜色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925" y="1183640"/>
            <a:ext cx="6652895" cy="24091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33112" y="172085"/>
            <a:ext cx="14566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color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4895" y="1567180"/>
            <a:ext cx="6078855" cy="41725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33112" y="172085"/>
            <a:ext cx="14566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color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2677795"/>
            <a:ext cx="1601470" cy="13347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170" y="172085"/>
            <a:ext cx="3111500" cy="67430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57700" y="3771265"/>
            <a:ext cx="3061970" cy="29413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4541" y="172085"/>
            <a:ext cx="39738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新增</a:t>
            </a: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input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类型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9355" y="1087755"/>
            <a:ext cx="5634990" cy="57505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spcAft>
                <a:spcPts val="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input标签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新增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type属性值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algn="l"/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search （搜索框）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email （邮件地址输入框）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url （ url地址输入框）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tel （电话号码输入框）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number （数字输入框）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range （滑动条）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39205" y="1717040"/>
            <a:ext cx="4436745" cy="4339590"/>
          </a:xfrm>
          <a:prstGeom prst="rect">
            <a:avLst/>
          </a:prstGeom>
          <a:solidFill>
            <a:srgbClr val="FCFCFC"/>
          </a:solidFill>
          <a:ln>
            <a:solidFill>
              <a:srgbClr val="FCFCFC"/>
            </a:solidFill>
          </a:ln>
        </p:spPr>
        <p:txBody>
          <a:bodyPr lIns="0" tIns="0" rIns="0" bIns="0">
            <a:noAutofit/>
          </a:bodyPr>
          <a:p>
            <a:pPr marL="360680" algn="l">
              <a:lnSpc>
                <a:spcPts val="4875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date （日期选择）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month （月份选择）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week （周选择）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time （时间选择） datetime-local （日期时间）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datetime （包含时区） color （颜色选择）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77896" y="2605405"/>
            <a:ext cx="523494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>
              <a:spcAft>
                <a:spcPts val="0"/>
              </a:spcAft>
            </a:pPr>
            <a:r>
              <a:rPr lang="zh-CN" altLang="en-US" sz="6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新增表单元素</a:t>
            </a:r>
            <a:endParaRPr lang="zh-CN" altLang="en-US" sz="6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596" y="172085"/>
            <a:ext cx="385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新增表单元素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90875" y="2278380"/>
            <a:ext cx="5634990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&lt;datalist&gt;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&lt;output&gt;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68471" y="172085"/>
            <a:ext cx="45859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原有的</a:t>
            </a: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input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类型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9035" y="1240155"/>
            <a:ext cx="5634990" cy="51866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spcAft>
                <a:spcPts val="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input标签原有type属性值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algn="l"/>
            <a:endParaRPr lang="en-US" altLang="zh-CN" sz="32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indent="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text （普通文本框，默认值）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indent="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password （密码框）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indent="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radio （单选按钮）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indent="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checkbox （多选按钮）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indent="0" algn="l">
              <a:lnSpc>
                <a:spcPts val="4875"/>
              </a:lnSpc>
              <a:spcBef>
                <a:spcPts val="0"/>
              </a:spcBef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file （文件上传组件）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96735" y="2175510"/>
            <a:ext cx="4081780" cy="3639185"/>
          </a:xfrm>
          <a:prstGeom prst="rect">
            <a:avLst/>
          </a:prstGeom>
          <a:solidFill>
            <a:srgbClr val="FCFCFC"/>
          </a:solidFill>
        </p:spPr>
        <p:txBody>
          <a:bodyPr lIns="0" tIns="0" rIns="0" bIns="0">
            <a:noAutofit/>
          </a:bodyPr>
          <a:p>
            <a:pPr indent="0">
              <a:lnSpc>
                <a:spcPts val="4895"/>
              </a:lnSpc>
              <a:spcAft>
                <a:spcPts val="0"/>
              </a:spcAft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button （普通按钮） submit （提交按钮）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>
              <a:lnSpc>
                <a:spcPts val="489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reset （重置按钮）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>
              <a:lnSpc>
                <a:spcPts val="4895"/>
              </a:lnSpc>
              <a:spcBef>
                <a:spcPts val="0"/>
              </a:spcBef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image （图片按钮） hidden （隐藏文本域）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32122" y="172085"/>
            <a:ext cx="20586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datalist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2820" y="2546350"/>
            <a:ext cx="794067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rgbClr val="595959"/>
                </a:solidFill>
                <a:effectLst/>
              </a:rPr>
              <a:t>为其他输入控件提供一个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预定义的选项列表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32122" y="172085"/>
            <a:ext cx="20586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datalist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41345" y="1758315"/>
            <a:ext cx="5908040" cy="3621405"/>
            <a:chOff x="4947" y="2769"/>
            <a:chExt cx="9304" cy="570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47" y="3446"/>
              <a:ext cx="9305" cy="5027"/>
            </a:xfrm>
            <a:prstGeom prst="rect">
              <a:avLst/>
            </a:prstGeom>
          </p:spPr>
        </p:pic>
        <p:pic>
          <p:nvPicPr>
            <p:cNvPr id="36" name="图片 35" descr="bg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87" y="2769"/>
              <a:ext cx="1084" cy="1084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5015230" y="1160145"/>
            <a:ext cx="4193540" cy="1483995"/>
            <a:chOff x="7898" y="1947"/>
            <a:chExt cx="6604" cy="2450"/>
          </a:xfrm>
        </p:grpSpPr>
        <p:sp>
          <p:nvSpPr>
            <p:cNvPr id="7" name="矩形 6"/>
            <p:cNvSpPr/>
            <p:nvPr/>
          </p:nvSpPr>
          <p:spPr>
            <a:xfrm>
              <a:off x="7898" y="1947"/>
              <a:ext cx="6604" cy="8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pPr algn="ctr"/>
              <a:r>
                <a:rPr lang="zh-CN" altLang="en-US" sz="2800" b="1">
                  <a:solidFill>
                    <a:srgbClr val="00B050"/>
                  </a:solidFill>
                  <a:effectLst/>
                </a:rPr>
                <a:t>为输入框指定一个</a:t>
              </a:r>
              <a:r>
                <a:rPr lang="en-US" altLang="zh-CN" sz="2800" b="1">
                  <a:solidFill>
                    <a:srgbClr val="00B050"/>
                  </a:solidFill>
                  <a:effectLst/>
                </a:rPr>
                <a:t>list</a:t>
              </a:r>
              <a:r>
                <a:rPr lang="zh-CN" altLang="en-US" sz="2800" b="1">
                  <a:solidFill>
                    <a:srgbClr val="00B050"/>
                  </a:solidFill>
                  <a:effectLst/>
                </a:rPr>
                <a:t>属性</a:t>
              </a:r>
              <a:endParaRPr lang="zh-CN" altLang="en-US" sz="2800" b="1">
                <a:solidFill>
                  <a:srgbClr val="00B050"/>
                </a:solidFill>
                <a:effectLst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>
              <a:off x="9840" y="2659"/>
              <a:ext cx="1095" cy="1066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544" y="3725"/>
              <a:ext cx="2688" cy="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19600" y="2720975"/>
            <a:ext cx="7661910" cy="1186815"/>
            <a:chOff x="6960" y="4285"/>
            <a:chExt cx="12066" cy="1869"/>
          </a:xfrm>
        </p:grpSpPr>
        <p:sp>
          <p:nvSpPr>
            <p:cNvPr id="9" name="矩形 8"/>
            <p:cNvSpPr/>
            <p:nvPr/>
          </p:nvSpPr>
          <p:spPr>
            <a:xfrm>
              <a:off x="14502" y="4654"/>
              <a:ext cx="4524" cy="15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pPr algn="l"/>
              <a:r>
                <a:rPr lang="zh-CN" altLang="en-US" sz="2800" b="1">
                  <a:solidFill>
                    <a:srgbClr val="00B050"/>
                  </a:solidFill>
                  <a:effectLst/>
                </a:rPr>
                <a:t>和文本框中</a:t>
              </a:r>
              <a:r>
                <a:rPr lang="en-US" altLang="zh-CN" sz="2800" b="1">
                  <a:solidFill>
                    <a:srgbClr val="00B050"/>
                  </a:solidFill>
                  <a:effectLst/>
                </a:rPr>
                <a:t>list</a:t>
              </a:r>
              <a:r>
                <a:rPr lang="zh-CN" altLang="en-US" sz="2800" b="1">
                  <a:solidFill>
                    <a:srgbClr val="00B050"/>
                  </a:solidFill>
                  <a:effectLst/>
                </a:rPr>
                <a:t>属性的值</a:t>
              </a:r>
              <a:r>
                <a:rPr lang="zh-CN" altLang="en-US" sz="2800" b="1">
                  <a:solidFill>
                    <a:srgbClr val="00B050"/>
                  </a:solidFill>
                  <a:effectLst/>
                </a:rPr>
                <a:t>一致</a:t>
              </a:r>
              <a:endParaRPr lang="zh-CN" altLang="en-US" sz="2800" b="1">
                <a:solidFill>
                  <a:srgbClr val="00B050"/>
                </a:solidFill>
                <a:effectLst/>
              </a:endParaRPr>
            </a:p>
          </p:txBody>
        </p:sp>
        <p:cxnSp>
          <p:nvCxnSpPr>
            <p:cNvPr id="10" name="直接箭头连接符 9"/>
            <p:cNvCxnSpPr>
              <a:stCxn id="9" idx="1"/>
            </p:cNvCxnSpPr>
            <p:nvPr/>
          </p:nvCxnSpPr>
          <p:spPr>
            <a:xfrm flipH="1" flipV="1">
              <a:off x="9120" y="4685"/>
              <a:ext cx="5382" cy="720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6960" y="4285"/>
              <a:ext cx="2400" cy="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32122" y="172085"/>
            <a:ext cx="205867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datalist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0" y="1562735"/>
            <a:ext cx="8880475" cy="33451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04194" y="172085"/>
            <a:ext cx="19145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output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86100" y="2312670"/>
            <a:ext cx="71704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rgbClr val="595959"/>
                </a:solidFill>
                <a:effectLst/>
              </a:rPr>
              <a:t>结合</a:t>
            </a:r>
            <a:r>
              <a:rPr lang="en-US" altLang="zh-CN" sz="3200" b="1">
                <a:solidFill>
                  <a:srgbClr val="595959"/>
                </a:solidFill>
                <a:effectLst/>
              </a:rPr>
              <a:t>JavaScript</a:t>
            </a:r>
            <a:r>
              <a:rPr lang="zh-CN" altLang="en-US" sz="3200" b="1">
                <a:solidFill>
                  <a:srgbClr val="595959"/>
                </a:solidFill>
                <a:effectLst/>
              </a:rPr>
              <a:t>，主要用于显示脚本输出</a:t>
            </a:r>
            <a:endParaRPr lang="zh-CN" altLang="en-US" sz="3200" b="1">
              <a:solidFill>
                <a:srgbClr val="595959"/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04194" y="172085"/>
            <a:ext cx="19145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output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2615" y="1923415"/>
            <a:ext cx="5665470" cy="261239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630160" y="1579245"/>
            <a:ext cx="3211830" cy="1216660"/>
            <a:chOff x="12016" y="2487"/>
            <a:chExt cx="5058" cy="1916"/>
          </a:xfrm>
        </p:grpSpPr>
        <p:sp>
          <p:nvSpPr>
            <p:cNvPr id="3" name="矩形 2"/>
            <p:cNvSpPr/>
            <p:nvPr/>
          </p:nvSpPr>
          <p:spPr>
            <a:xfrm>
              <a:off x="14552" y="2487"/>
              <a:ext cx="2523" cy="1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pPr algn="ctr"/>
              <a:r>
                <a:rPr lang="en-US" altLang="zh-CN" sz="4800" b="1">
                  <a:solidFill>
                    <a:srgbClr val="00B050"/>
                  </a:solidFill>
                  <a:effectLst/>
                </a:rPr>
                <a:t>range</a:t>
              </a:r>
              <a:endParaRPr lang="en-US" altLang="zh-CN" sz="4800" b="1">
                <a:solidFill>
                  <a:srgbClr val="00B050"/>
                </a:solidFill>
                <a:effectLst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 flipV="1">
              <a:off x="12016" y="3549"/>
              <a:ext cx="2640" cy="854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04194" y="172085"/>
            <a:ext cx="19145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output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705" y="2418715"/>
            <a:ext cx="8023225" cy="227076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621280" y="2583328"/>
            <a:ext cx="5789930" cy="3336263"/>
            <a:chOff x="3920" y="-920"/>
            <a:chExt cx="9118" cy="5508"/>
          </a:xfrm>
        </p:grpSpPr>
        <p:sp>
          <p:nvSpPr>
            <p:cNvPr id="4" name="矩形 3"/>
            <p:cNvSpPr/>
            <p:nvPr/>
          </p:nvSpPr>
          <p:spPr>
            <a:xfrm>
              <a:off x="5746" y="3014"/>
              <a:ext cx="7292" cy="15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pPr algn="l"/>
              <a:r>
                <a:rPr lang="en-US" altLang="zh-CN" sz="2800" b="1">
                  <a:solidFill>
                    <a:srgbClr val="00B050"/>
                  </a:solidFill>
                  <a:effectLst/>
                </a:rPr>
                <a:t>output</a:t>
              </a:r>
              <a:r>
                <a:rPr lang="zh-CN" altLang="en-US" sz="2800" b="1">
                  <a:solidFill>
                    <a:srgbClr val="00B050"/>
                  </a:solidFill>
                  <a:effectLst/>
                </a:rPr>
                <a:t>必须结合</a:t>
              </a:r>
              <a:r>
                <a:rPr lang="en-US" altLang="zh-CN" sz="2800" b="1">
                  <a:solidFill>
                    <a:srgbClr val="00B050"/>
                  </a:solidFill>
                  <a:effectLst/>
                </a:rPr>
                <a:t>form</a:t>
              </a:r>
              <a:r>
                <a:rPr lang="zh-CN" altLang="en-US" sz="2800" b="1">
                  <a:solidFill>
                    <a:srgbClr val="00B050"/>
                  </a:solidFill>
                  <a:effectLst/>
                </a:rPr>
                <a:t>标签才能使用</a:t>
              </a:r>
              <a:endParaRPr lang="zh-CN" altLang="en-US" sz="2800" b="1">
                <a:solidFill>
                  <a:srgbClr val="00B050"/>
                </a:solidFill>
                <a:effectLst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 flipV="1">
              <a:off x="5552" y="2367"/>
              <a:ext cx="2040" cy="504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3920" y="-920"/>
              <a:ext cx="1417" cy="3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389630" y="1466323"/>
            <a:ext cx="5499100" cy="1649960"/>
            <a:chOff x="6450" y="1488"/>
            <a:chExt cx="8660" cy="2724"/>
          </a:xfrm>
        </p:grpSpPr>
        <p:sp>
          <p:nvSpPr>
            <p:cNvPr id="9" name="矩形 8"/>
            <p:cNvSpPr/>
            <p:nvPr/>
          </p:nvSpPr>
          <p:spPr>
            <a:xfrm>
              <a:off x="7818" y="1488"/>
              <a:ext cx="7292" cy="15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p>
              <a:pPr algn="l"/>
              <a:r>
                <a:rPr lang="en-US" altLang="zh-CN" sz="2800" b="1">
                  <a:solidFill>
                    <a:srgbClr val="00B050"/>
                  </a:solidFill>
                  <a:effectLst/>
                </a:rPr>
                <a:t>oninput</a:t>
              </a:r>
              <a:r>
                <a:rPr lang="zh-CN" altLang="en-US" sz="2800" b="1">
                  <a:solidFill>
                    <a:srgbClr val="00B050"/>
                  </a:solidFill>
                  <a:effectLst/>
                </a:rPr>
                <a:t>事件：当用户输入的时候就会触发</a:t>
              </a:r>
              <a:endParaRPr lang="zh-CN" altLang="en-US" sz="2800" b="1">
                <a:solidFill>
                  <a:srgbClr val="00B050"/>
                </a:solidFill>
                <a:effectLst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H="1">
              <a:off x="9752" y="2846"/>
              <a:ext cx="1200" cy="629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6450" y="3540"/>
              <a:ext cx="5423" cy="6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04194" y="172085"/>
            <a:ext cx="19145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output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0230" y="2061845"/>
            <a:ext cx="6736080" cy="29743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91816" y="2605405"/>
            <a:ext cx="600710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>
              <a:spcAft>
                <a:spcPts val="0"/>
              </a:spcAft>
            </a:pPr>
            <a:r>
              <a:rPr lang="en-US" altLang="zh-CN" sz="6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HTML5</a:t>
            </a:r>
            <a:r>
              <a:rPr lang="zh-CN" altLang="en-US" sz="6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表单验证</a:t>
            </a:r>
            <a:endParaRPr lang="zh-CN" altLang="en-US" sz="6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45736" y="172085"/>
            <a:ext cx="26314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表单验证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2245" y="1230630"/>
            <a:ext cx="998220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表单验证是指，在用户提交表单之前，确保用户输入的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数据是合法的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55135" y="2957195"/>
            <a:ext cx="1718945" cy="2840355"/>
          </a:xfrm>
          <a:prstGeom prst="rect">
            <a:avLst/>
          </a:prstGeom>
          <a:solidFill>
            <a:srgbClr val="FCFCFC"/>
          </a:solidFill>
        </p:spPr>
        <p:txBody>
          <a:bodyPr lIns="0" tIns="0" rIns="0" bIns="0">
            <a:noAutofit/>
          </a:bodyPr>
          <a:p>
            <a:pPr indent="0">
              <a:lnSpc>
                <a:spcPts val="4895"/>
              </a:lnSpc>
              <a:spcAft>
                <a:spcPts val="0"/>
              </a:spcAft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输入类型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>
              <a:lnSpc>
                <a:spcPts val="489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必填字段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>
              <a:lnSpc>
                <a:spcPts val="489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字符长度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>
              <a:lnSpc>
                <a:spcPts val="4895"/>
              </a:lnSpc>
              <a:spcBef>
                <a:spcPts val="0"/>
              </a:spcBef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数值范围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82080" y="2971800"/>
            <a:ext cx="3658870" cy="2840355"/>
          </a:xfrm>
          <a:prstGeom prst="rect">
            <a:avLst/>
          </a:prstGeom>
          <a:solidFill>
            <a:srgbClr val="FCFCFC"/>
          </a:solidFill>
        </p:spPr>
        <p:txBody>
          <a:bodyPr lIns="0" tIns="0" rIns="0" bIns="0">
            <a:noAutofit/>
          </a:bodyPr>
          <a:p>
            <a:pPr indent="0">
              <a:lnSpc>
                <a:spcPts val="4895"/>
              </a:lnSpc>
              <a:spcAft>
                <a:spcPts val="0"/>
              </a:spcAft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日期和时间范围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>
              <a:lnSpc>
                <a:spcPts val="489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步长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>
              <a:lnSpc>
                <a:spcPts val="4895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正则</a:t>
            </a: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表达式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>
              <a:lnSpc>
                <a:spcPts val="4895"/>
              </a:lnSpc>
              <a:spcBef>
                <a:spcPts val="0"/>
              </a:spcBef>
            </a:pPr>
            <a:r>
              <a:rPr lang="zh-CN" alt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禁用表单验证</a:t>
            </a:r>
            <a:endParaRPr lang="zh-CN" alt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build="allAtOnce"/>
      <p:bldP spid="4" grpId="0" bldLvl="0" animBg="1"/>
      <p:bldP spid="6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596" y="172085"/>
            <a:ext cx="385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输入类型验证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5040" y="4438015"/>
            <a:ext cx="520192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marL="342900" indent="-34290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表单提交时验证是否是正确的类型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字段为空时不进行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验证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1250315"/>
            <a:ext cx="7041515" cy="27597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79040" y="1944370"/>
            <a:ext cx="5882640" cy="111823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74541" y="172085"/>
            <a:ext cx="39738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新增</a:t>
            </a: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input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类型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9355" y="1087755"/>
            <a:ext cx="5634990" cy="57505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spcAft>
                <a:spcPts val="0"/>
              </a:spcAft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input标签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新增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type属性值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algn="l"/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search （搜索框）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email （邮件地址输入框）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url （ url地址输入框）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tel （电话号码输入框）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number （数字输入框）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range （滑动条）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39205" y="1717040"/>
            <a:ext cx="4436745" cy="4339590"/>
          </a:xfrm>
          <a:prstGeom prst="rect">
            <a:avLst/>
          </a:prstGeom>
          <a:solidFill>
            <a:srgbClr val="FCFCFC"/>
          </a:solidFill>
          <a:ln>
            <a:solidFill>
              <a:srgbClr val="FCFCFC"/>
            </a:solidFill>
          </a:ln>
        </p:spPr>
        <p:txBody>
          <a:bodyPr lIns="0" tIns="0" rIns="0" bIns="0">
            <a:noAutofit/>
          </a:bodyPr>
          <a:p>
            <a:pPr marL="360680" algn="l">
              <a:lnSpc>
                <a:spcPts val="4875"/>
              </a:lnSpc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date （日期选择）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month （月份选择）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week （周选择）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time （时间选择） datetime-local （日期时间） 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  <a:sym typeface="+mn-ea"/>
            </a:endParaRPr>
          </a:p>
          <a:p>
            <a:pPr marL="360680" algn="l">
              <a:lnSpc>
                <a:spcPts val="4875"/>
              </a:lnSpc>
              <a:spcBef>
                <a:spcPts val="0"/>
              </a:spcBef>
              <a:buClrTx/>
              <a:buSzTx/>
              <a:buNone/>
            </a:pPr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datetime （包含时区） color （颜色选择）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596" y="172085"/>
            <a:ext cx="385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必填字段验证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44240" y="3682365"/>
            <a:ext cx="742696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marL="342900" indent="-34290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required属性是boolean属性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表单提交时输入域不能为空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是所有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input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元素共有的属性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（但不包括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type值为submit、button和reset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）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2035" y="1300480"/>
            <a:ext cx="7567930" cy="23818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95160" y="1908175"/>
            <a:ext cx="1295400" cy="3911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93915" y="2381885"/>
            <a:ext cx="1295400" cy="3911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596" y="172085"/>
            <a:ext cx="385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字符长度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8835" y="4667885"/>
            <a:ext cx="742696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marL="342900" indent="-34290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它们是很多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input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元素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的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共有属性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如：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text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search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password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email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url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tel</a:t>
            </a:r>
            <a:endParaRPr lang="en-US" altLang="zh-CN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840" y="1365885"/>
            <a:ext cx="9418955" cy="18161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445760" y="2212975"/>
            <a:ext cx="5224780" cy="2169160"/>
            <a:chOff x="8576" y="3485"/>
            <a:chExt cx="8228" cy="341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6" y="5701"/>
              <a:ext cx="8228" cy="1200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H="1" flipV="1">
              <a:off x="11040" y="3485"/>
              <a:ext cx="768" cy="206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12720" y="3605"/>
              <a:ext cx="720" cy="192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6172200" y="1831975"/>
            <a:ext cx="123952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904480" y="1831975"/>
            <a:ext cx="12700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596" y="172085"/>
            <a:ext cx="385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数值范围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29840" y="4464685"/>
            <a:ext cx="7426960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marL="342900" indent="-34290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用于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number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range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和日期时间类型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2525" y="1373505"/>
            <a:ext cx="8278495" cy="17576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52360" y="1907540"/>
            <a:ext cx="482600" cy="3619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13115" y="1907540"/>
            <a:ext cx="472440" cy="3619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460" y="3682365"/>
            <a:ext cx="4063365" cy="86614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7934960" y="2372360"/>
            <a:ext cx="1056640" cy="1212215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8727440" y="2372360"/>
            <a:ext cx="492760" cy="1212215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6220" y="1330960"/>
            <a:ext cx="9632315" cy="2021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5386" y="172085"/>
            <a:ext cx="56921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日期和时间范围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44240" y="3682365"/>
            <a:ext cx="7426960" cy="1383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marL="342900" indent="-34290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只能选择范围内的日期和时间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范围外的日期和时间无法选择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98515" y="1857375"/>
            <a:ext cx="3896360" cy="32004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13755" y="2176780"/>
            <a:ext cx="2778760" cy="34226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2420" y="1249045"/>
            <a:ext cx="9222105" cy="19094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45736" y="172085"/>
            <a:ext cx="26314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步长验证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44240" y="3682365"/>
            <a:ext cx="742696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marL="342900" indent="-34290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点击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number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输入框右侧的上下箭头，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     每次增加或减少一个步长的值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  适用于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number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range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数值类型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95640" y="1857375"/>
            <a:ext cx="1203960" cy="4419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6120" y="1144905"/>
            <a:ext cx="8364855" cy="28263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45736" y="172085"/>
            <a:ext cx="26314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步长验证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47975" y="4617085"/>
            <a:ext cx="742696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marL="342900" indent="-34290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移动滑动条每次增加或减少一个步长的值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89800" y="2243455"/>
            <a:ext cx="1061720" cy="44196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27526" y="172085"/>
            <a:ext cx="44678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正则表达式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66160" y="3255645"/>
            <a:ext cx="742696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indent="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[0-4]         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表示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0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到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4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之间的任意数字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{3}           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表示必须出现</a:t>
            </a: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3</a:t>
            </a: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次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00B050"/>
                </a:solidFill>
                <a:effectLst/>
              </a:rPr>
              <a:t>例如：</a:t>
            </a:r>
            <a:r>
              <a:rPr lang="en-US" altLang="zh-CN" sz="3200" b="1">
                <a:solidFill>
                  <a:srgbClr val="00B050"/>
                </a:solidFill>
                <a:effectLst/>
              </a:rPr>
              <a:t>103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、</a:t>
            </a:r>
            <a:r>
              <a:rPr lang="en-US" altLang="zh-CN" sz="3200" b="1">
                <a:solidFill>
                  <a:srgbClr val="00B050"/>
                </a:solidFill>
                <a:effectLst/>
              </a:rPr>
              <a:t>204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、</a:t>
            </a:r>
            <a:r>
              <a:rPr lang="en-US" altLang="zh-CN" sz="3200" b="1">
                <a:solidFill>
                  <a:srgbClr val="00B050"/>
                </a:solidFill>
                <a:effectLst/>
              </a:rPr>
              <a:t>341</a:t>
            </a:r>
            <a:endParaRPr lang="en-US" altLang="zh-CN" sz="3200" b="1">
              <a:solidFill>
                <a:srgbClr val="00B05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2380" y="1724660"/>
            <a:ext cx="2331720" cy="12344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27526" y="172085"/>
            <a:ext cx="44678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正则表达式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330" y="1362075"/>
            <a:ext cx="8604885" cy="17011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42760" y="1831975"/>
            <a:ext cx="252984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49600" y="3458845"/>
            <a:ext cx="7426960" cy="28613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marL="342900" indent="-34290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匹配正则表达式才能验证成功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  是所有的可输入的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input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元素共有的属性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如：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text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search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password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email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url</a:t>
            </a: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、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tel</a:t>
            </a:r>
            <a:endParaRPr lang="en-US" altLang="zh-CN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buClr>
                <a:srgbClr val="00B050"/>
              </a:buClr>
              <a:buFont typeface="Arial" panose="020B0604020202020204" pitchFamily="34" charset="0"/>
              <a:buNone/>
            </a:pP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Clr>
                <a:srgbClr val="00B050"/>
              </a:buClr>
              <a:buFont typeface="Arial" panose="020B0604020202020204" pitchFamily="34" charset="0"/>
              <a:buChar char="•"/>
            </a:pP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596" y="172085"/>
            <a:ext cx="385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禁用表单验证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2395" y="1734185"/>
            <a:ext cx="10231755" cy="3322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如果你更想使用基于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JavaScript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的更强大和灵活的表单验证功能，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那么首先需要禁用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HTML5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表单验证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novalidate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formnovalidate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33596" y="172085"/>
            <a:ext cx="385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禁用表单验证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820" y="2011045"/>
            <a:ext cx="7076440" cy="25076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68160" y="2273935"/>
            <a:ext cx="13716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025255" y="2731135"/>
            <a:ext cx="237744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indent="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B050"/>
                </a:solidFill>
                <a:effectLst/>
              </a:rPr>
              <a:t>不使用表单验证</a:t>
            </a:r>
            <a:endParaRPr lang="zh-CN" altLang="en-US" sz="2400" b="1">
              <a:solidFill>
                <a:srgbClr val="00B050"/>
              </a:solidFill>
              <a:effectLst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8382000" y="2746375"/>
            <a:ext cx="762000" cy="3810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49596" y="172085"/>
            <a:ext cx="1823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search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3355" y="3278505"/>
            <a:ext cx="998220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它看起来是一个文本输入框，可以输入一行普通的文本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我们可以用它表示一个</a:t>
            </a:r>
            <a:r>
              <a:rPr lang="zh-CN" altLang="en-US" sz="3200" b="1">
                <a:solidFill>
                  <a:srgbClr val="00B050"/>
                </a:solidFill>
                <a:effectLst/>
              </a:rPr>
              <a:t>搜索框</a:t>
            </a:r>
            <a:endParaRPr lang="zh-CN" altLang="en-US" sz="3200" b="1">
              <a:solidFill>
                <a:srgbClr val="00B05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4535" y="1231900"/>
            <a:ext cx="5501005" cy="155067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285" y="1892935"/>
            <a:ext cx="7987030" cy="26917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33596" y="172085"/>
            <a:ext cx="3855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禁用表单验证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33595" y="3604895"/>
            <a:ext cx="200152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80155" y="4956175"/>
            <a:ext cx="617664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indent="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B050"/>
                </a:solidFill>
                <a:effectLst/>
              </a:rPr>
              <a:t>在提交按钮中使用</a:t>
            </a:r>
            <a:r>
              <a:rPr lang="en-US" altLang="zh-CN" sz="2400" b="1">
                <a:solidFill>
                  <a:srgbClr val="00B050"/>
                </a:solidFill>
                <a:effectLst/>
              </a:rPr>
              <a:t>formnovalidate</a:t>
            </a:r>
            <a:r>
              <a:rPr lang="zh-CN" altLang="en-US" sz="2400" b="1">
                <a:solidFill>
                  <a:srgbClr val="00B050"/>
                </a:solidFill>
                <a:effectLst/>
              </a:rPr>
              <a:t>属性</a:t>
            </a:r>
            <a:endParaRPr lang="zh-CN" altLang="en-US" sz="2400" b="1">
              <a:solidFill>
                <a:srgbClr val="00B050"/>
              </a:solidFill>
              <a:effectLst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5943600" y="4194175"/>
            <a:ext cx="609600" cy="7620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57876" y="172085"/>
            <a:ext cx="140716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总结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98115" y="925830"/>
            <a:ext cx="7901940" cy="52622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marL="457200" indent="-45720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输入类型验证：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number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email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url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必填字段验证：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required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字符长度验证：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minlength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maxlength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设置数值范围：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min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max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设置日期和时间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范围：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min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、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sym typeface="+mn-ea"/>
              </a:rPr>
              <a:t>max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设置步长：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step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正则表达式验证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：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pattern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禁用表单验证：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novalidate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formnovalidate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15386" y="172085"/>
            <a:ext cx="56921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自定义验证【了解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】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76795" y="1845945"/>
            <a:ext cx="4603115" cy="34150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调用</a:t>
            </a:r>
            <a:r>
              <a:rPr lang="en-US" altLang="zh-CN" sz="3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setCustomValidity()</a:t>
            </a:r>
            <a:r>
              <a:rPr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方法自定义提示信息</a:t>
            </a: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zh-CN" altLang="en-US" sz="36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70" y="1127760"/>
            <a:ext cx="6075045" cy="48520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22042" y="172085"/>
            <a:ext cx="587883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实验报告册</a:t>
            </a: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-</a:t>
            </a:r>
            <a:r>
              <a:rPr lang="zh-CN" altLang="en-US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学生档案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3745" y="2312035"/>
            <a:ext cx="4709795" cy="31381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indent="0" algn="l">
              <a:lnSpc>
                <a:spcPct val="150000"/>
              </a:lnSpc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使用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HTML5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新增的表单元素、表单验证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完成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“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学生档案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”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页面：</a:t>
            </a:r>
            <a:endParaRPr lang="zh-CN" altLang="en-US" sz="28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大致效果如右图：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注：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手机号需要使用正则表达式验证格式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        所属学院可以下拉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选择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0" y="1071245"/>
            <a:ext cx="4643755" cy="48736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5671" y="6259473"/>
            <a:ext cx="1996439" cy="3898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</a:pPr>
            <a:r>
              <a:rPr sz="24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edu.51cto.</a:t>
            </a:r>
            <a:r>
              <a:rPr sz="2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4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om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99" y="3285769"/>
            <a:ext cx="12192635" cy="3573779"/>
          </a:xfrm>
          <a:custGeom>
            <a:avLst/>
            <a:gdLst/>
            <a:ahLst/>
            <a:cxnLst/>
            <a:rect l="l" t="t" r="r" b="b"/>
            <a:pathLst>
              <a:path w="12192635" h="3573779">
                <a:moveTo>
                  <a:pt x="12192596" y="0"/>
                </a:moveTo>
                <a:lnTo>
                  <a:pt x="0" y="0"/>
                </a:lnTo>
                <a:lnTo>
                  <a:pt x="0" y="3573754"/>
                </a:lnTo>
                <a:lnTo>
                  <a:pt x="12192596" y="3573754"/>
                </a:lnTo>
                <a:lnTo>
                  <a:pt x="12192596" y="0"/>
                </a:lnTo>
                <a:close/>
              </a:path>
            </a:pathLst>
          </a:custGeom>
          <a:solidFill>
            <a:srgbClr val="21B6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18837" y="2810255"/>
            <a:ext cx="7475980" cy="10866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26457" y="1400555"/>
            <a:ext cx="7460741" cy="2433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xfrm>
            <a:off x="1043291" y="1688256"/>
            <a:ext cx="10111767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717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spc="-290" dirty="0"/>
              <a:t>Thank </a:t>
            </a:r>
            <a:r>
              <a:rPr spc="-320" dirty="0"/>
              <a:t>You</a:t>
            </a:r>
            <a:r>
              <a:rPr spc="195" dirty="0"/>
              <a:t> </a:t>
            </a:r>
            <a:r>
              <a:rPr spc="-484" dirty="0"/>
              <a:t>!</a:t>
            </a:r>
            <a:endParaRPr spc="-484" dirty="0"/>
          </a:p>
        </p:txBody>
      </p:sp>
      <p:sp>
        <p:nvSpPr>
          <p:cNvPr id="8" name="object 8"/>
          <p:cNvSpPr/>
          <p:nvPr/>
        </p:nvSpPr>
        <p:spPr>
          <a:xfrm>
            <a:off x="6243192" y="3583177"/>
            <a:ext cx="3960431" cy="928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99" y="3253270"/>
            <a:ext cx="12192635" cy="0"/>
          </a:xfrm>
          <a:custGeom>
            <a:avLst/>
            <a:gdLst/>
            <a:ahLst/>
            <a:cxnLst/>
            <a:rect l="l" t="t" r="r" b="b"/>
            <a:pathLst>
              <a:path w="12192635">
                <a:moveTo>
                  <a:pt x="0" y="0"/>
                </a:moveTo>
                <a:lnTo>
                  <a:pt x="12192596" y="0"/>
                </a:lnTo>
              </a:path>
            </a:pathLst>
          </a:custGeom>
          <a:ln w="72009">
            <a:solidFill>
              <a:srgbClr val="5A5A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6997" y="1717548"/>
            <a:ext cx="2815589" cy="2816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74639" y="1865599"/>
            <a:ext cx="2520315" cy="2520950"/>
          </a:xfrm>
          <a:custGeom>
            <a:avLst/>
            <a:gdLst/>
            <a:ahLst/>
            <a:cxnLst/>
            <a:rect l="l" t="t" r="r" b="b"/>
            <a:pathLst>
              <a:path w="2520315" h="2520950">
                <a:moveTo>
                  <a:pt x="0" y="1260436"/>
                </a:moveTo>
                <a:lnTo>
                  <a:pt x="909" y="1212090"/>
                </a:lnTo>
                <a:lnTo>
                  <a:pt x="3618" y="1164203"/>
                </a:lnTo>
                <a:lnTo>
                  <a:pt x="8091" y="1116810"/>
                </a:lnTo>
                <a:lnTo>
                  <a:pt x="14298" y="1069942"/>
                </a:lnTo>
                <a:lnTo>
                  <a:pt x="22204" y="1023632"/>
                </a:lnTo>
                <a:lnTo>
                  <a:pt x="31779" y="977913"/>
                </a:lnTo>
                <a:lnTo>
                  <a:pt x="42988" y="932818"/>
                </a:lnTo>
                <a:lnTo>
                  <a:pt x="55800" y="888379"/>
                </a:lnTo>
                <a:lnTo>
                  <a:pt x="70181" y="844628"/>
                </a:lnTo>
                <a:lnTo>
                  <a:pt x="86100" y="801599"/>
                </a:lnTo>
                <a:lnTo>
                  <a:pt x="103523" y="759324"/>
                </a:lnTo>
                <a:lnTo>
                  <a:pt x="122418" y="717836"/>
                </a:lnTo>
                <a:lnTo>
                  <a:pt x="142752" y="677167"/>
                </a:lnTo>
                <a:lnTo>
                  <a:pt x="164492" y="637350"/>
                </a:lnTo>
                <a:lnTo>
                  <a:pt x="187607" y="598418"/>
                </a:lnTo>
                <a:lnTo>
                  <a:pt x="212062" y="560403"/>
                </a:lnTo>
                <a:lnTo>
                  <a:pt x="237827" y="523338"/>
                </a:lnTo>
                <a:lnTo>
                  <a:pt x="264867" y="487256"/>
                </a:lnTo>
                <a:lnTo>
                  <a:pt x="293151" y="452188"/>
                </a:lnTo>
                <a:lnTo>
                  <a:pt x="322646" y="418169"/>
                </a:lnTo>
                <a:lnTo>
                  <a:pt x="353319" y="385230"/>
                </a:lnTo>
                <a:lnTo>
                  <a:pt x="385137" y="353404"/>
                </a:lnTo>
                <a:lnTo>
                  <a:pt x="418068" y="322724"/>
                </a:lnTo>
                <a:lnTo>
                  <a:pt x="452080" y="293222"/>
                </a:lnTo>
                <a:lnTo>
                  <a:pt x="487139" y="264932"/>
                </a:lnTo>
                <a:lnTo>
                  <a:pt x="523213" y="237885"/>
                </a:lnTo>
                <a:lnTo>
                  <a:pt x="560269" y="212114"/>
                </a:lnTo>
                <a:lnTo>
                  <a:pt x="598276" y="187652"/>
                </a:lnTo>
                <a:lnTo>
                  <a:pt x="637199" y="164532"/>
                </a:lnTo>
                <a:lnTo>
                  <a:pt x="677007" y="142786"/>
                </a:lnTo>
                <a:lnTo>
                  <a:pt x="717666" y="122447"/>
                </a:lnTo>
                <a:lnTo>
                  <a:pt x="759145" y="103548"/>
                </a:lnTo>
                <a:lnTo>
                  <a:pt x="801410" y="86121"/>
                </a:lnTo>
                <a:lnTo>
                  <a:pt x="844429" y="70198"/>
                </a:lnTo>
                <a:lnTo>
                  <a:pt x="888170" y="55814"/>
                </a:lnTo>
                <a:lnTo>
                  <a:pt x="932599" y="42999"/>
                </a:lnTo>
                <a:lnTo>
                  <a:pt x="977684" y="31787"/>
                </a:lnTo>
                <a:lnTo>
                  <a:pt x="1023393" y="22210"/>
                </a:lnTo>
                <a:lnTo>
                  <a:pt x="1069692" y="14301"/>
                </a:lnTo>
                <a:lnTo>
                  <a:pt x="1116549" y="8093"/>
                </a:lnTo>
                <a:lnTo>
                  <a:pt x="1163932" y="3618"/>
                </a:lnTo>
                <a:lnTo>
                  <a:pt x="1211808" y="910"/>
                </a:lnTo>
                <a:lnTo>
                  <a:pt x="1260144" y="0"/>
                </a:lnTo>
                <a:lnTo>
                  <a:pt x="1308480" y="910"/>
                </a:lnTo>
                <a:lnTo>
                  <a:pt x="1356355" y="3618"/>
                </a:lnTo>
                <a:lnTo>
                  <a:pt x="1403737" y="8093"/>
                </a:lnTo>
                <a:lnTo>
                  <a:pt x="1450594" y="14301"/>
                </a:lnTo>
                <a:lnTo>
                  <a:pt x="1496892" y="22210"/>
                </a:lnTo>
                <a:lnTo>
                  <a:pt x="1542600" y="31787"/>
                </a:lnTo>
                <a:lnTo>
                  <a:pt x="1587685" y="42999"/>
                </a:lnTo>
                <a:lnTo>
                  <a:pt x="1632113" y="55814"/>
                </a:lnTo>
                <a:lnTo>
                  <a:pt x="1675853" y="70198"/>
                </a:lnTo>
                <a:lnTo>
                  <a:pt x="1718872" y="86121"/>
                </a:lnTo>
                <a:lnTo>
                  <a:pt x="1761136" y="103548"/>
                </a:lnTo>
                <a:lnTo>
                  <a:pt x="1802615" y="122447"/>
                </a:lnTo>
                <a:lnTo>
                  <a:pt x="1843274" y="142786"/>
                </a:lnTo>
                <a:lnTo>
                  <a:pt x="1883081" y="164532"/>
                </a:lnTo>
                <a:lnTo>
                  <a:pt x="1922004" y="187652"/>
                </a:lnTo>
                <a:lnTo>
                  <a:pt x="1960010" y="212114"/>
                </a:lnTo>
                <a:lnTo>
                  <a:pt x="1997066" y="237885"/>
                </a:lnTo>
                <a:lnTo>
                  <a:pt x="2033139" y="264932"/>
                </a:lnTo>
                <a:lnTo>
                  <a:pt x="2068198" y="293222"/>
                </a:lnTo>
                <a:lnTo>
                  <a:pt x="2102209" y="322724"/>
                </a:lnTo>
                <a:lnTo>
                  <a:pt x="2135140" y="353404"/>
                </a:lnTo>
                <a:lnTo>
                  <a:pt x="2166959" y="385230"/>
                </a:lnTo>
                <a:lnTo>
                  <a:pt x="2197631" y="418169"/>
                </a:lnTo>
                <a:lnTo>
                  <a:pt x="2227126" y="452188"/>
                </a:lnTo>
                <a:lnTo>
                  <a:pt x="2255409" y="487256"/>
                </a:lnTo>
                <a:lnTo>
                  <a:pt x="2282450" y="523338"/>
                </a:lnTo>
                <a:lnTo>
                  <a:pt x="2308214" y="560403"/>
                </a:lnTo>
                <a:lnTo>
                  <a:pt x="2332670" y="598418"/>
                </a:lnTo>
                <a:lnTo>
                  <a:pt x="2355784" y="637350"/>
                </a:lnTo>
                <a:lnTo>
                  <a:pt x="2377525" y="677167"/>
                </a:lnTo>
                <a:lnTo>
                  <a:pt x="2397859" y="717836"/>
                </a:lnTo>
                <a:lnTo>
                  <a:pt x="2416753" y="759324"/>
                </a:lnTo>
                <a:lnTo>
                  <a:pt x="2434176" y="801599"/>
                </a:lnTo>
                <a:lnTo>
                  <a:pt x="2450095" y="844628"/>
                </a:lnTo>
                <a:lnTo>
                  <a:pt x="2464476" y="888379"/>
                </a:lnTo>
                <a:lnTo>
                  <a:pt x="2477288" y="932818"/>
                </a:lnTo>
                <a:lnTo>
                  <a:pt x="2488497" y="977913"/>
                </a:lnTo>
                <a:lnTo>
                  <a:pt x="2498072" y="1023632"/>
                </a:lnTo>
                <a:lnTo>
                  <a:pt x="2505978" y="1069942"/>
                </a:lnTo>
                <a:lnTo>
                  <a:pt x="2512185" y="1116810"/>
                </a:lnTo>
                <a:lnTo>
                  <a:pt x="2516658" y="1164203"/>
                </a:lnTo>
                <a:lnTo>
                  <a:pt x="2519366" y="1212090"/>
                </a:lnTo>
                <a:lnTo>
                  <a:pt x="2520276" y="1260436"/>
                </a:lnTo>
                <a:lnTo>
                  <a:pt x="2519366" y="1308783"/>
                </a:lnTo>
                <a:lnTo>
                  <a:pt x="2516658" y="1356670"/>
                </a:lnTo>
                <a:lnTo>
                  <a:pt x="2512185" y="1404063"/>
                </a:lnTo>
                <a:lnTo>
                  <a:pt x="2505978" y="1450931"/>
                </a:lnTo>
                <a:lnTo>
                  <a:pt x="2498072" y="1497241"/>
                </a:lnTo>
                <a:lnTo>
                  <a:pt x="2488497" y="1542959"/>
                </a:lnTo>
                <a:lnTo>
                  <a:pt x="2477288" y="1588055"/>
                </a:lnTo>
                <a:lnTo>
                  <a:pt x="2464476" y="1632494"/>
                </a:lnTo>
                <a:lnTo>
                  <a:pt x="2450095" y="1676244"/>
                </a:lnTo>
                <a:lnTo>
                  <a:pt x="2434176" y="1719273"/>
                </a:lnTo>
                <a:lnTo>
                  <a:pt x="2416753" y="1761548"/>
                </a:lnTo>
                <a:lnTo>
                  <a:pt x="2397859" y="1803037"/>
                </a:lnTo>
                <a:lnTo>
                  <a:pt x="2377525" y="1843705"/>
                </a:lnTo>
                <a:lnTo>
                  <a:pt x="2355784" y="1883522"/>
                </a:lnTo>
                <a:lnTo>
                  <a:pt x="2332670" y="1922455"/>
                </a:lnTo>
                <a:lnTo>
                  <a:pt x="2308214" y="1960470"/>
                </a:lnTo>
                <a:lnTo>
                  <a:pt x="2282450" y="1997535"/>
                </a:lnTo>
                <a:lnTo>
                  <a:pt x="2255409" y="2033617"/>
                </a:lnTo>
                <a:lnTo>
                  <a:pt x="2227126" y="2068684"/>
                </a:lnTo>
                <a:lnTo>
                  <a:pt x="2197631" y="2102704"/>
                </a:lnTo>
                <a:lnTo>
                  <a:pt x="2166959" y="2135643"/>
                </a:lnTo>
                <a:lnTo>
                  <a:pt x="2135140" y="2167469"/>
                </a:lnTo>
                <a:lnTo>
                  <a:pt x="2102209" y="2198149"/>
                </a:lnTo>
                <a:lnTo>
                  <a:pt x="2068198" y="2227651"/>
                </a:lnTo>
                <a:lnTo>
                  <a:pt x="2033139" y="2255941"/>
                </a:lnTo>
                <a:lnTo>
                  <a:pt x="1997066" y="2282988"/>
                </a:lnTo>
                <a:lnTo>
                  <a:pt x="1960010" y="2308759"/>
                </a:lnTo>
                <a:lnTo>
                  <a:pt x="1922004" y="2333221"/>
                </a:lnTo>
                <a:lnTo>
                  <a:pt x="1883081" y="2356341"/>
                </a:lnTo>
                <a:lnTo>
                  <a:pt x="1843274" y="2378086"/>
                </a:lnTo>
                <a:lnTo>
                  <a:pt x="1802615" y="2398425"/>
                </a:lnTo>
                <a:lnTo>
                  <a:pt x="1761136" y="2417325"/>
                </a:lnTo>
                <a:lnTo>
                  <a:pt x="1718872" y="2434752"/>
                </a:lnTo>
                <a:lnTo>
                  <a:pt x="1675853" y="2450674"/>
                </a:lnTo>
                <a:lnTo>
                  <a:pt x="1632113" y="2465059"/>
                </a:lnTo>
                <a:lnTo>
                  <a:pt x="1587685" y="2477874"/>
                </a:lnTo>
                <a:lnTo>
                  <a:pt x="1542600" y="2489086"/>
                </a:lnTo>
                <a:lnTo>
                  <a:pt x="1496892" y="2498663"/>
                </a:lnTo>
                <a:lnTo>
                  <a:pt x="1450594" y="2506572"/>
                </a:lnTo>
                <a:lnTo>
                  <a:pt x="1403737" y="2512780"/>
                </a:lnTo>
                <a:lnTo>
                  <a:pt x="1356355" y="2517254"/>
                </a:lnTo>
                <a:lnTo>
                  <a:pt x="1308480" y="2519963"/>
                </a:lnTo>
                <a:lnTo>
                  <a:pt x="1260144" y="2520873"/>
                </a:lnTo>
                <a:lnTo>
                  <a:pt x="1211808" y="2519963"/>
                </a:lnTo>
                <a:lnTo>
                  <a:pt x="1163932" y="2517254"/>
                </a:lnTo>
                <a:lnTo>
                  <a:pt x="1116549" y="2512780"/>
                </a:lnTo>
                <a:lnTo>
                  <a:pt x="1069692" y="2506572"/>
                </a:lnTo>
                <a:lnTo>
                  <a:pt x="1023393" y="2498663"/>
                </a:lnTo>
                <a:lnTo>
                  <a:pt x="977684" y="2489086"/>
                </a:lnTo>
                <a:lnTo>
                  <a:pt x="932599" y="2477874"/>
                </a:lnTo>
                <a:lnTo>
                  <a:pt x="888170" y="2465059"/>
                </a:lnTo>
                <a:lnTo>
                  <a:pt x="844429" y="2450674"/>
                </a:lnTo>
                <a:lnTo>
                  <a:pt x="801410" y="2434752"/>
                </a:lnTo>
                <a:lnTo>
                  <a:pt x="759145" y="2417325"/>
                </a:lnTo>
                <a:lnTo>
                  <a:pt x="717666" y="2398425"/>
                </a:lnTo>
                <a:lnTo>
                  <a:pt x="677007" y="2378086"/>
                </a:lnTo>
                <a:lnTo>
                  <a:pt x="637199" y="2356341"/>
                </a:lnTo>
                <a:lnTo>
                  <a:pt x="598276" y="2333221"/>
                </a:lnTo>
                <a:lnTo>
                  <a:pt x="560269" y="2308759"/>
                </a:lnTo>
                <a:lnTo>
                  <a:pt x="523213" y="2282988"/>
                </a:lnTo>
                <a:lnTo>
                  <a:pt x="487139" y="2255941"/>
                </a:lnTo>
                <a:lnTo>
                  <a:pt x="452080" y="2227651"/>
                </a:lnTo>
                <a:lnTo>
                  <a:pt x="418068" y="2198149"/>
                </a:lnTo>
                <a:lnTo>
                  <a:pt x="385137" y="2167469"/>
                </a:lnTo>
                <a:lnTo>
                  <a:pt x="353319" y="2135643"/>
                </a:lnTo>
                <a:lnTo>
                  <a:pt x="322646" y="2102704"/>
                </a:lnTo>
                <a:lnTo>
                  <a:pt x="293151" y="2068684"/>
                </a:lnTo>
                <a:lnTo>
                  <a:pt x="264867" y="2033617"/>
                </a:lnTo>
                <a:lnTo>
                  <a:pt x="237827" y="1997535"/>
                </a:lnTo>
                <a:lnTo>
                  <a:pt x="212062" y="1960470"/>
                </a:lnTo>
                <a:lnTo>
                  <a:pt x="187607" y="1922455"/>
                </a:lnTo>
                <a:lnTo>
                  <a:pt x="164492" y="1883522"/>
                </a:lnTo>
                <a:lnTo>
                  <a:pt x="142752" y="1843705"/>
                </a:lnTo>
                <a:lnTo>
                  <a:pt x="122418" y="1803037"/>
                </a:lnTo>
                <a:lnTo>
                  <a:pt x="103523" y="1761548"/>
                </a:lnTo>
                <a:lnTo>
                  <a:pt x="86100" y="1719273"/>
                </a:lnTo>
                <a:lnTo>
                  <a:pt x="70181" y="1676244"/>
                </a:lnTo>
                <a:lnTo>
                  <a:pt x="55800" y="1632494"/>
                </a:lnTo>
                <a:lnTo>
                  <a:pt x="42988" y="1588055"/>
                </a:lnTo>
                <a:lnTo>
                  <a:pt x="31779" y="1542959"/>
                </a:lnTo>
                <a:lnTo>
                  <a:pt x="22204" y="1497241"/>
                </a:lnTo>
                <a:lnTo>
                  <a:pt x="14298" y="1450931"/>
                </a:lnTo>
                <a:lnTo>
                  <a:pt x="8091" y="1404063"/>
                </a:lnTo>
                <a:lnTo>
                  <a:pt x="3618" y="1356670"/>
                </a:lnTo>
                <a:lnTo>
                  <a:pt x="909" y="1308783"/>
                </a:lnTo>
                <a:lnTo>
                  <a:pt x="0" y="1260436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 w="38100">
            <a:solidFill>
              <a:srgbClr val="21B6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175">
            <a:solidFill>
              <a:srgbClr val="FB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49596" y="80645"/>
            <a:ext cx="1823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search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7405"/>
            <a:ext cx="12207875" cy="6036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649596" y="172085"/>
            <a:ext cx="182372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>
              <a:spcAft>
                <a:spcPts val="0"/>
              </a:spcAft>
            </a:pPr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search</a:t>
            </a:r>
            <a:endParaRPr lang="en-US" altLang="zh-CN" sz="4800" b="1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0" y="2175510"/>
            <a:ext cx="6404610" cy="27057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435.1984251968506,&quot;width&quot;:4433.9984251968499}"/>
</p:tagLst>
</file>

<file path=ppt/tags/tag2.xml><?xml version="1.0" encoding="utf-8"?>
<p:tagLst xmlns:p="http://schemas.openxmlformats.org/presentationml/2006/main">
  <p:tag name="KSO_WM_UNIT_PLACING_PICTURE_USER_VIEWPORT" val="{&quot;height&quot;:3969.8787401574805,&quot;width&quot;:3968.938582677165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2397</Words>
  <Application>WPS 演示</Application>
  <PresentationFormat>On-screen Show (4:3)</PresentationFormat>
  <Paragraphs>332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Arial</vt:lpstr>
      <vt:lpstr>Wingdings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HELEN</dc:creator>
  <cp:lastModifiedBy>Gym</cp:lastModifiedBy>
  <cp:revision>842</cp:revision>
  <dcterms:created xsi:type="dcterms:W3CDTF">2020-02-08T00:04:00Z</dcterms:created>
  <dcterms:modified xsi:type="dcterms:W3CDTF">2021-03-14T15:26:47Z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2015-03-21T00:00:00Z</vt:filetime>
  </property>
  <property fmtid="{D5CDD505-2E9C-101B-9397-08002B2CF9AE}" pid="3" name="Creator">
    <vt:lpwstr>Acrobat PDFMaker 11 PowerPoint 版</vt:lpwstr>
  </property>
  <property fmtid="{D5CDD505-2E9C-101B-9397-08002B2CF9AE}" pid="4" name="LastSaved">
    <vt:filetime>2020-02-08T00:00:00Z</vt:filetime>
  </property>
  <property fmtid="{D5CDD505-2E9C-101B-9397-08002B2CF9AE}" pid="5" name="KSOProductBuildVer">
    <vt:lpwstr>2052-11.1.0.10314</vt:lpwstr>
  </property>
</Properties>
</file>